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2"/>
    <p:sldId id="257" r:id="rId43"/>
    <p:sldId id="258" r:id="rId44"/>
    <p:sldId id="259" r:id="rId45"/>
    <p:sldId id="260" r:id="rId46"/>
    <p:sldId id="261" r:id="rId47"/>
    <p:sldId id="262" r:id="rId48"/>
    <p:sldId id="263" r:id="rId49"/>
    <p:sldId id="264" r:id="rId5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odoni FLF" charset="1" panose="02000606090000020003"/>
      <p:regular r:id="rId10"/>
    </p:embeddedFont>
    <p:embeddedFont>
      <p:font typeface="Bodoni FLF Bold" charset="1" panose="02000803080000020003"/>
      <p:regular r:id="rId11"/>
    </p:embeddedFont>
    <p:embeddedFont>
      <p:font typeface="Bodoni FLF Italics" charset="1" panose="02000603090000090003"/>
      <p:regular r:id="rId12"/>
    </p:embeddedFont>
    <p:embeddedFont>
      <p:font typeface="Bodoni FLF Bold Italics" charset="1" panose="02000803090000090003"/>
      <p:regular r:id="rId13"/>
    </p:embeddedFont>
    <p:embeddedFont>
      <p:font typeface="Klein" charset="1" panose="02000503060000020004"/>
      <p:regular r:id="rId14"/>
    </p:embeddedFont>
    <p:embeddedFont>
      <p:font typeface="Klein Bold" charset="1" panose="02000503060000020004"/>
      <p:regular r:id="rId15"/>
    </p:embeddedFont>
    <p:embeddedFont>
      <p:font typeface="Klein Italics" charset="1" panose="02000503060000020004"/>
      <p:regular r:id="rId16"/>
    </p:embeddedFont>
    <p:embeddedFont>
      <p:font typeface="Klein Bold Italics" charset="1" panose="02000503060000020004"/>
      <p:regular r:id="rId17"/>
    </p:embeddedFont>
    <p:embeddedFont>
      <p:font typeface="Klein Thin" charset="1" panose="02000503060000020004"/>
      <p:regular r:id="rId18"/>
    </p:embeddedFont>
    <p:embeddedFont>
      <p:font typeface="Klein Thin Italics" charset="1" panose="02000503060000020004"/>
      <p:regular r:id="rId19"/>
    </p:embeddedFont>
    <p:embeddedFont>
      <p:font typeface="Klein Heavy" charset="1" panose="02000503060000020004"/>
      <p:regular r:id="rId20"/>
    </p:embeddedFont>
    <p:embeddedFont>
      <p:font typeface="Klein Heavy Italics" charset="1" panose="02000503060000020004"/>
      <p:regular r:id="rId21"/>
    </p:embeddedFont>
    <p:embeddedFont>
      <p:font typeface="Open Sans 2" charset="1" panose="020B0606030504020204"/>
      <p:regular r:id="rId22"/>
    </p:embeddedFont>
    <p:embeddedFont>
      <p:font typeface="Open Sans 2 Bold" charset="1" panose="020B0806030504020204"/>
      <p:regular r:id="rId23"/>
    </p:embeddedFont>
    <p:embeddedFont>
      <p:font typeface="Open Sans 2 Italics" charset="1" panose="020B0606030504020204"/>
      <p:regular r:id="rId24"/>
    </p:embeddedFont>
    <p:embeddedFont>
      <p:font typeface="Open Sans 2 Bold Italics" charset="1" panose="020B0806030504020204"/>
      <p:regular r:id="rId25"/>
    </p:embeddedFont>
    <p:embeddedFont>
      <p:font typeface="Open Sans 2 Light" charset="1" panose="020B0306030504020204"/>
      <p:regular r:id="rId26"/>
    </p:embeddedFont>
    <p:embeddedFont>
      <p:font typeface="Open Sans 2 Light Italics" charset="1" panose="020B0306030504020204"/>
      <p:regular r:id="rId27"/>
    </p:embeddedFont>
    <p:embeddedFont>
      <p:font typeface="Open Sans 2 Ultra-Bold" charset="1" panose="00000000000000000000"/>
      <p:regular r:id="rId28"/>
    </p:embeddedFont>
    <p:embeddedFont>
      <p:font typeface="Open Sans 2 Ultra-Bold Italics" charset="1" panose="00000000000000000000"/>
      <p:regular r:id="rId29"/>
    </p:embeddedFont>
    <p:embeddedFont>
      <p:font typeface="Open Sans 1" charset="1" panose="00000000000000000000"/>
      <p:regular r:id="rId30"/>
    </p:embeddedFont>
    <p:embeddedFont>
      <p:font typeface="Open Sans 1 Bold" charset="1" panose="00000000000000000000"/>
      <p:regular r:id="rId31"/>
    </p:embeddedFont>
    <p:embeddedFont>
      <p:font typeface="Open Sans 1 Italics" charset="1" panose="00000000000000000000"/>
      <p:regular r:id="rId32"/>
    </p:embeddedFont>
    <p:embeddedFont>
      <p:font typeface="Open Sans 1 Bold Italics" charset="1" panose="00000000000000000000"/>
      <p:regular r:id="rId33"/>
    </p:embeddedFont>
    <p:embeddedFont>
      <p:font typeface="Open Sans 1 Light" charset="1" panose="00000000000000000000"/>
      <p:regular r:id="rId34"/>
    </p:embeddedFont>
    <p:embeddedFont>
      <p:font typeface="Open Sans 1 Light Italics" charset="1" panose="00000000000000000000"/>
      <p:regular r:id="rId35"/>
    </p:embeddedFont>
    <p:embeddedFont>
      <p:font typeface="Open Sans 1 Medium" charset="1" panose="00000000000000000000"/>
      <p:regular r:id="rId36"/>
    </p:embeddedFont>
    <p:embeddedFont>
      <p:font typeface="Open Sans 1 Medium Italics" charset="1" panose="00000000000000000000"/>
      <p:regular r:id="rId37"/>
    </p:embeddedFont>
    <p:embeddedFont>
      <p:font typeface="Open Sans 1 Semi-Bold" charset="1" panose="00000000000000000000"/>
      <p:regular r:id="rId38"/>
    </p:embeddedFont>
    <p:embeddedFont>
      <p:font typeface="Open Sans 1 Semi-Bold Italics" charset="1" panose="00000000000000000000"/>
      <p:regular r:id="rId39"/>
    </p:embeddedFont>
    <p:embeddedFont>
      <p:font typeface="Open Sans 1 Ultra-Bold" charset="1" panose="00000000000000000000"/>
      <p:regular r:id="rId40"/>
    </p:embeddedFont>
    <p:embeddedFont>
      <p:font typeface="Open Sans 1 Ultra-Bold Italics" charset="1" panose="0000000000000000000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slides/slide1.xml" Type="http://schemas.openxmlformats.org/officeDocument/2006/relationships/slide"/><Relationship Id="rId43" Target="slides/slide2.xml" Type="http://schemas.openxmlformats.org/officeDocument/2006/relationships/slide"/><Relationship Id="rId44" Target="slides/slide3.xml" Type="http://schemas.openxmlformats.org/officeDocument/2006/relationships/slide"/><Relationship Id="rId45" Target="slides/slide4.xml" Type="http://schemas.openxmlformats.org/officeDocument/2006/relationships/slide"/><Relationship Id="rId46" Target="slides/slide5.xml" Type="http://schemas.openxmlformats.org/officeDocument/2006/relationships/slide"/><Relationship Id="rId47" Target="slides/slide6.xml" Type="http://schemas.openxmlformats.org/officeDocument/2006/relationships/slide"/><Relationship Id="rId48" Target="slides/slide7.xml" Type="http://schemas.openxmlformats.org/officeDocument/2006/relationships/slide"/><Relationship Id="rId49" Target="slides/slide8.xml" Type="http://schemas.openxmlformats.org/officeDocument/2006/relationships/slide"/><Relationship Id="rId5" Target="tableStyles.xml" Type="http://schemas.openxmlformats.org/officeDocument/2006/relationships/tableStyles"/><Relationship Id="rId50" Target="slides/slide9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svg" Type="http://schemas.openxmlformats.org/officeDocument/2006/relationships/image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DF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233056">
            <a:off x="13987848" y="-1337479"/>
            <a:ext cx="4575926" cy="4925165"/>
          </a:xfrm>
          <a:custGeom>
            <a:avLst/>
            <a:gdLst/>
            <a:ahLst/>
            <a:cxnLst/>
            <a:rect r="r" b="b" t="t" l="l"/>
            <a:pathLst>
              <a:path h="4925165" w="4575926">
                <a:moveTo>
                  <a:pt x="0" y="0"/>
                </a:moveTo>
                <a:lnTo>
                  <a:pt x="4575926" y="0"/>
                </a:lnTo>
                <a:lnTo>
                  <a:pt x="4575926" y="4925165"/>
                </a:lnTo>
                <a:lnTo>
                  <a:pt x="0" y="49251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549691" y="1502851"/>
            <a:ext cx="10937202" cy="7756978"/>
            <a:chOff x="0" y="0"/>
            <a:chExt cx="14582935" cy="1034263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9525"/>
              <a:ext cx="14582935" cy="78361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1358"/>
                </a:lnSpc>
              </a:pPr>
              <a:r>
                <a:rPr lang="en-US" sz="10325">
                  <a:solidFill>
                    <a:srgbClr val="545454"/>
                  </a:solidFill>
                  <a:latin typeface="Bodoni FLF Bold"/>
                </a:rPr>
                <a:t>Suicidios en Argentina 2017-2022: Descifrando las Sombras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8542110"/>
              <a:ext cx="14582935" cy="18005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3"/>
                </a:lnSpc>
              </a:pPr>
              <a:r>
                <a:rPr lang="en-US" sz="2771">
                  <a:solidFill>
                    <a:srgbClr val="000000"/>
                  </a:solidFill>
                  <a:latin typeface="Open Sans 1"/>
                </a:rPr>
                <a:t>Sabrina Colignon</a:t>
              </a:r>
            </a:p>
            <a:p>
              <a:pPr marL="0" indent="0" lvl="0">
                <a:lnSpc>
                  <a:spcPts val="3603"/>
                </a:lnSpc>
              </a:pPr>
              <a:r>
                <a:rPr lang="en-US" sz="2771">
                  <a:solidFill>
                    <a:srgbClr val="000000"/>
                  </a:solidFill>
                  <a:latin typeface="Open Sans 1"/>
                </a:rPr>
                <a:t>Bases de Datos Multidimensionales</a:t>
              </a:r>
            </a:p>
            <a:p>
              <a:pPr marL="0" indent="0" lvl="0">
                <a:lnSpc>
                  <a:spcPts val="3603"/>
                </a:lnSpc>
              </a:pPr>
              <a:r>
                <a:rPr lang="en-US" sz="2771">
                  <a:solidFill>
                    <a:srgbClr val="000000"/>
                  </a:solidFill>
                  <a:latin typeface="Open Sans 1"/>
                </a:rPr>
                <a:t>TUPED 2023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155309" y="6083840"/>
            <a:ext cx="5052057" cy="4987758"/>
          </a:xfrm>
          <a:custGeom>
            <a:avLst/>
            <a:gdLst/>
            <a:ahLst/>
            <a:cxnLst/>
            <a:rect r="r" b="b" t="t" l="l"/>
            <a:pathLst>
              <a:path h="4987758" w="5052057">
                <a:moveTo>
                  <a:pt x="0" y="0"/>
                </a:moveTo>
                <a:lnTo>
                  <a:pt x="5052057" y="0"/>
                </a:lnTo>
                <a:lnTo>
                  <a:pt x="5052057" y="4987758"/>
                </a:lnTo>
                <a:lnTo>
                  <a:pt x="0" y="49877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700000">
            <a:off x="2007189" y="7533642"/>
            <a:ext cx="3317614" cy="3449316"/>
          </a:xfrm>
          <a:custGeom>
            <a:avLst/>
            <a:gdLst/>
            <a:ahLst/>
            <a:cxnLst/>
            <a:rect r="r" b="b" t="t" l="l"/>
            <a:pathLst>
              <a:path h="3449316" w="3317614">
                <a:moveTo>
                  <a:pt x="0" y="0"/>
                </a:moveTo>
                <a:lnTo>
                  <a:pt x="3317614" y="0"/>
                </a:lnTo>
                <a:lnTo>
                  <a:pt x="3317614" y="3449316"/>
                </a:lnTo>
                <a:lnTo>
                  <a:pt x="0" y="34493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162999">
            <a:off x="16050235" y="282194"/>
            <a:ext cx="3252872" cy="3306987"/>
          </a:xfrm>
          <a:custGeom>
            <a:avLst/>
            <a:gdLst/>
            <a:ahLst/>
            <a:cxnLst/>
            <a:rect r="r" b="b" t="t" l="l"/>
            <a:pathLst>
              <a:path h="3306987" w="3252872">
                <a:moveTo>
                  <a:pt x="0" y="0"/>
                </a:moveTo>
                <a:lnTo>
                  <a:pt x="3252872" y="0"/>
                </a:lnTo>
                <a:lnTo>
                  <a:pt x="3252872" y="3306986"/>
                </a:lnTo>
                <a:lnTo>
                  <a:pt x="0" y="33069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530711" y="5275532"/>
            <a:ext cx="3804236" cy="3617483"/>
          </a:xfrm>
          <a:custGeom>
            <a:avLst/>
            <a:gdLst/>
            <a:ahLst/>
            <a:cxnLst/>
            <a:rect r="r" b="b" t="t" l="l"/>
            <a:pathLst>
              <a:path h="3617483" w="3804236">
                <a:moveTo>
                  <a:pt x="0" y="0"/>
                </a:moveTo>
                <a:lnTo>
                  <a:pt x="3804236" y="0"/>
                </a:lnTo>
                <a:lnTo>
                  <a:pt x="3804236" y="3617483"/>
                </a:lnTo>
                <a:lnTo>
                  <a:pt x="0" y="36174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23215" y="584748"/>
            <a:ext cx="4091480" cy="9117504"/>
          </a:xfrm>
          <a:custGeom>
            <a:avLst/>
            <a:gdLst/>
            <a:ahLst/>
            <a:cxnLst/>
            <a:rect r="r" b="b" t="t" l="l"/>
            <a:pathLst>
              <a:path h="9117504" w="4091480">
                <a:moveTo>
                  <a:pt x="0" y="0"/>
                </a:moveTo>
                <a:lnTo>
                  <a:pt x="4091480" y="0"/>
                </a:lnTo>
                <a:lnTo>
                  <a:pt x="4091480" y="9117504"/>
                </a:lnTo>
                <a:lnTo>
                  <a:pt x="0" y="9117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68955" y="2674198"/>
            <a:ext cx="3290345" cy="4938604"/>
          </a:xfrm>
          <a:custGeom>
            <a:avLst/>
            <a:gdLst/>
            <a:ahLst/>
            <a:cxnLst/>
            <a:rect r="r" b="b" t="t" l="l"/>
            <a:pathLst>
              <a:path h="4938604" w="3290345">
                <a:moveTo>
                  <a:pt x="0" y="0"/>
                </a:moveTo>
                <a:lnTo>
                  <a:pt x="3290345" y="0"/>
                </a:lnTo>
                <a:lnTo>
                  <a:pt x="3290345" y="4938604"/>
                </a:lnTo>
                <a:lnTo>
                  <a:pt x="0" y="49386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54325" y="942975"/>
            <a:ext cx="7093491" cy="282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 strike="noStrike" u="none">
                <a:solidFill>
                  <a:srgbClr val="545454"/>
                </a:solidFill>
                <a:latin typeface="Bodoni FLF Bold"/>
              </a:rPr>
              <a:t>Situación Problemática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41209" y="4215130"/>
            <a:ext cx="8519722" cy="5043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545454"/>
                </a:solidFill>
                <a:latin typeface="Klein"/>
              </a:rPr>
              <a:t>¿Cuál sería la metodología adecuada para examinar los patrones y tendencias de la base de datos de suicidios a nivel nacional, con el propósito de informar el diseño de una nueva campaña de prevención del suicidio que será implementada por el Ministerio de Salud y el Ministerio de Seguridad en el período comprendido entre 2017 y 2022?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1033462" y="0"/>
            <a:ext cx="0" cy="1028700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7780" y="227676"/>
            <a:ext cx="8405657" cy="4579293"/>
          </a:xfrm>
          <a:custGeom>
            <a:avLst/>
            <a:gdLst/>
            <a:ahLst/>
            <a:cxnLst/>
            <a:rect r="r" b="b" t="t" l="l"/>
            <a:pathLst>
              <a:path h="4579293" w="8405657">
                <a:moveTo>
                  <a:pt x="0" y="0"/>
                </a:moveTo>
                <a:lnTo>
                  <a:pt x="8405656" y="0"/>
                </a:lnTo>
                <a:lnTo>
                  <a:pt x="8405656" y="4579293"/>
                </a:lnTo>
                <a:lnTo>
                  <a:pt x="0" y="45792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7780" y="5139885"/>
            <a:ext cx="8405657" cy="4919440"/>
          </a:xfrm>
          <a:custGeom>
            <a:avLst/>
            <a:gdLst/>
            <a:ahLst/>
            <a:cxnLst/>
            <a:rect r="r" b="b" t="t" l="l"/>
            <a:pathLst>
              <a:path h="4919440" w="8405657">
                <a:moveTo>
                  <a:pt x="0" y="0"/>
                </a:moveTo>
                <a:lnTo>
                  <a:pt x="8405656" y="0"/>
                </a:lnTo>
                <a:lnTo>
                  <a:pt x="8405656" y="4919439"/>
                </a:lnTo>
                <a:lnTo>
                  <a:pt x="0" y="49194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755204" y="1626800"/>
            <a:ext cx="8429608" cy="282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545454"/>
                </a:solidFill>
                <a:latin typeface="Bodoni FLF Bold"/>
              </a:rPr>
              <a:t>Diseño e Implementación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755204" y="7200242"/>
            <a:ext cx="6578585" cy="1625453"/>
            <a:chOff x="0" y="0"/>
            <a:chExt cx="8771446" cy="216727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14300"/>
              <a:ext cx="8771446" cy="7924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09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545454"/>
                  </a:solidFill>
                  <a:latin typeface="Klein Bold"/>
                </a:rPr>
                <a:t>Metodología: </a:t>
              </a:r>
              <a:r>
                <a:rPr lang="en-US" sz="3399">
                  <a:solidFill>
                    <a:srgbClr val="545454"/>
                  </a:solidFill>
                  <a:latin typeface="Klein"/>
                </a:rPr>
                <a:t>Kimball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374790"/>
              <a:ext cx="8771446" cy="7924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09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545454"/>
                  </a:solidFill>
                  <a:latin typeface="Klein Bold"/>
                </a:rPr>
                <a:t>Esquema: </a:t>
              </a:r>
              <a:r>
                <a:rPr lang="en-US" sz="3399">
                  <a:solidFill>
                    <a:srgbClr val="545454"/>
                  </a:solidFill>
                  <a:latin typeface="Klein"/>
                </a:rPr>
                <a:t>Estrella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27780" y="4309129"/>
            <a:ext cx="4760119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545454"/>
                </a:solidFill>
                <a:latin typeface="Open Sans 2"/>
              </a:rPr>
              <a:t>Diagrama multidimensional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7780" y="9201150"/>
            <a:ext cx="3328243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545454"/>
                </a:solidFill>
                <a:latin typeface="Open Sans 2"/>
              </a:rPr>
              <a:t>Diagrama de tablas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21719" y="1031863"/>
            <a:ext cx="748374" cy="720558"/>
            <a:chOff x="0" y="0"/>
            <a:chExt cx="997832" cy="9607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97832" cy="960744"/>
            </a:xfrm>
            <a:custGeom>
              <a:avLst/>
              <a:gdLst/>
              <a:ahLst/>
              <a:cxnLst/>
              <a:rect r="r" b="b" t="t" l="l"/>
              <a:pathLst>
                <a:path h="960744" w="997832">
                  <a:moveTo>
                    <a:pt x="0" y="0"/>
                  </a:moveTo>
                  <a:lnTo>
                    <a:pt x="997832" y="0"/>
                  </a:lnTo>
                  <a:lnTo>
                    <a:pt x="997832" y="960744"/>
                  </a:lnTo>
                  <a:lnTo>
                    <a:pt x="0" y="9607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336311" y="81380"/>
              <a:ext cx="325209" cy="750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545454"/>
                  </a:solidFill>
                  <a:latin typeface="Klein"/>
                </a:rPr>
                <a:t>1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221719" y="4390835"/>
            <a:ext cx="748374" cy="720558"/>
            <a:chOff x="0" y="0"/>
            <a:chExt cx="997832" cy="96074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97832" cy="960744"/>
            </a:xfrm>
            <a:custGeom>
              <a:avLst/>
              <a:gdLst/>
              <a:ahLst/>
              <a:cxnLst/>
              <a:rect r="r" b="b" t="t" l="l"/>
              <a:pathLst>
                <a:path h="960744" w="997832">
                  <a:moveTo>
                    <a:pt x="0" y="0"/>
                  </a:moveTo>
                  <a:lnTo>
                    <a:pt x="997832" y="0"/>
                  </a:lnTo>
                  <a:lnTo>
                    <a:pt x="997832" y="960744"/>
                  </a:lnTo>
                  <a:lnTo>
                    <a:pt x="0" y="9607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336311" y="81380"/>
              <a:ext cx="325209" cy="750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545454"/>
                  </a:solidFill>
                  <a:latin typeface="Klein"/>
                </a:rPr>
                <a:t>2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221719" y="7361020"/>
            <a:ext cx="748374" cy="720558"/>
            <a:chOff x="0" y="0"/>
            <a:chExt cx="997832" cy="9607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97832" cy="960744"/>
            </a:xfrm>
            <a:custGeom>
              <a:avLst/>
              <a:gdLst/>
              <a:ahLst/>
              <a:cxnLst/>
              <a:rect r="r" b="b" t="t" l="l"/>
              <a:pathLst>
                <a:path h="960744" w="997832">
                  <a:moveTo>
                    <a:pt x="0" y="0"/>
                  </a:moveTo>
                  <a:lnTo>
                    <a:pt x="997832" y="0"/>
                  </a:lnTo>
                  <a:lnTo>
                    <a:pt x="997832" y="960744"/>
                  </a:lnTo>
                  <a:lnTo>
                    <a:pt x="0" y="9607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336311" y="81380"/>
              <a:ext cx="325209" cy="750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545454"/>
                  </a:solidFill>
                  <a:latin typeface="Klein"/>
                </a:rPr>
                <a:t>3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10080255">
            <a:off x="13931286" y="5331809"/>
            <a:ext cx="5066737" cy="4921068"/>
          </a:xfrm>
          <a:custGeom>
            <a:avLst/>
            <a:gdLst/>
            <a:ahLst/>
            <a:cxnLst/>
            <a:rect r="r" b="b" t="t" l="l"/>
            <a:pathLst>
              <a:path h="4921068" w="5066737">
                <a:moveTo>
                  <a:pt x="0" y="0"/>
                </a:moveTo>
                <a:lnTo>
                  <a:pt x="5066736" y="0"/>
                </a:lnTo>
                <a:lnTo>
                  <a:pt x="5066736" y="4921067"/>
                </a:lnTo>
                <a:lnTo>
                  <a:pt x="0" y="49210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93363" y="980896"/>
            <a:ext cx="2170335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00"/>
              </a:lnSpc>
            </a:pPr>
            <a:r>
              <a:rPr lang="en-US" sz="9000">
                <a:solidFill>
                  <a:srgbClr val="545454"/>
                </a:solidFill>
                <a:latin typeface="Bodoni FLF Bold"/>
              </a:rPr>
              <a:t>ETL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388917" y="1028700"/>
            <a:ext cx="6677364" cy="2527035"/>
            <a:chOff x="0" y="0"/>
            <a:chExt cx="8903152" cy="336938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19050"/>
              <a:ext cx="8903152" cy="730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200"/>
                </a:lnSpc>
              </a:pPr>
              <a:r>
                <a:rPr lang="en-US" sz="3500">
                  <a:solidFill>
                    <a:srgbClr val="545454"/>
                  </a:solidFill>
                  <a:latin typeface="Klein"/>
                </a:rPr>
                <a:t>Extracción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903167"/>
              <a:ext cx="8903152" cy="2466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983"/>
                </a:lnSpc>
              </a:pPr>
              <a:r>
                <a:rPr lang="en-US" sz="2295">
                  <a:solidFill>
                    <a:srgbClr val="545454"/>
                  </a:solidFill>
                  <a:latin typeface="Klein"/>
                </a:rPr>
                <a:t>CSV: “Hechos y víctimas de suicidios en la República Argentina. Total nacional”</a:t>
              </a:r>
            </a:p>
            <a:p>
              <a:pPr marL="0" indent="0" lvl="0">
                <a:lnSpc>
                  <a:spcPts val="2983"/>
                </a:lnSpc>
              </a:pPr>
              <a:r>
                <a:rPr lang="en-US" sz="2295">
                  <a:solidFill>
                    <a:srgbClr val="545454"/>
                  </a:solidFill>
                  <a:latin typeface="Klein"/>
                </a:rPr>
                <a:t>Recopilados por: Sistema de Alerta Temprana del Sistema Nacional de Información Criminal</a:t>
              </a:r>
            </a:p>
            <a:p>
              <a:pPr marL="0" indent="0" lvl="0">
                <a:lnSpc>
                  <a:spcPts val="2983"/>
                </a:lnSpc>
              </a:pPr>
              <a:r>
                <a:rPr lang="en-US" sz="2295">
                  <a:solidFill>
                    <a:srgbClr val="545454"/>
                  </a:solidFill>
                  <a:latin typeface="Klein"/>
                </a:rPr>
                <a:t>Años: 2017 al 2022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388917" y="4423437"/>
            <a:ext cx="6677364" cy="1835414"/>
            <a:chOff x="0" y="0"/>
            <a:chExt cx="8903152" cy="2447219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19050"/>
              <a:ext cx="8903152" cy="730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200"/>
                </a:lnSpc>
              </a:pPr>
              <a:r>
                <a:rPr lang="en-US" sz="3500">
                  <a:solidFill>
                    <a:srgbClr val="545454"/>
                  </a:solidFill>
                  <a:latin typeface="Klein"/>
                </a:rPr>
                <a:t>Transformación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897184"/>
              <a:ext cx="8903152" cy="1550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120"/>
                </a:lnSpc>
              </a:pPr>
              <a:r>
                <a:rPr lang="en-US" sz="2400">
                  <a:solidFill>
                    <a:srgbClr val="545454"/>
                  </a:solidFill>
                  <a:latin typeface="Klein"/>
                </a:rPr>
                <a:t>Creo las dimensiones</a:t>
              </a:r>
            </a:p>
            <a:p>
              <a:pPr marL="0" indent="0" lvl="0">
                <a:lnSpc>
                  <a:spcPts val="3120"/>
                </a:lnSpc>
              </a:pPr>
              <a:r>
                <a:rPr lang="en-US" sz="2400">
                  <a:solidFill>
                    <a:srgbClr val="545454"/>
                  </a:solidFill>
                  <a:latin typeface="Klein"/>
                </a:rPr>
                <a:t>Modifico “Tiempo”: agrego “período”</a:t>
              </a:r>
            </a:p>
            <a:p>
              <a:pPr marL="0" indent="0" lvl="0">
                <a:lnSpc>
                  <a:spcPts val="3120"/>
                </a:lnSpc>
              </a:pPr>
              <a:r>
                <a:rPr lang="en-US" sz="2400">
                  <a:solidFill>
                    <a:srgbClr val="545454"/>
                  </a:solidFill>
                  <a:latin typeface="Klein"/>
                </a:rPr>
                <a:t>Creo tabla de hechos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388917" y="7357858"/>
            <a:ext cx="6677364" cy="1843292"/>
            <a:chOff x="0" y="0"/>
            <a:chExt cx="8903152" cy="2457723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19050"/>
              <a:ext cx="8903152" cy="730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200"/>
                </a:lnSpc>
              </a:pPr>
              <a:r>
                <a:rPr lang="en-US" sz="3500">
                  <a:solidFill>
                    <a:srgbClr val="545454"/>
                  </a:solidFill>
                  <a:latin typeface="Klein"/>
                </a:rPr>
                <a:t>Carga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907688"/>
              <a:ext cx="8903152" cy="1550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120"/>
                </a:lnSpc>
              </a:pPr>
              <a:r>
                <a:rPr lang="en-US" sz="2400">
                  <a:solidFill>
                    <a:srgbClr val="545454"/>
                  </a:solidFill>
                  <a:latin typeface="Klein"/>
                </a:rPr>
                <a:t>Se realizó en 2 etapas:</a:t>
              </a:r>
            </a:p>
            <a:p>
              <a:pPr marL="0" indent="0" lvl="0">
                <a:lnSpc>
                  <a:spcPts val="3120"/>
                </a:lnSpc>
              </a:pPr>
              <a:r>
                <a:rPr lang="en-US" sz="2400">
                  <a:solidFill>
                    <a:srgbClr val="545454"/>
                  </a:solidFill>
                  <a:latin typeface="Klein"/>
                </a:rPr>
                <a:t>Carga de datos por dimensión</a:t>
              </a:r>
            </a:p>
            <a:p>
              <a:pPr marL="0" indent="0" lvl="0">
                <a:lnSpc>
                  <a:spcPts val="3120"/>
                </a:lnSpc>
              </a:pPr>
              <a:r>
                <a:rPr lang="en-US" sz="2400">
                  <a:solidFill>
                    <a:srgbClr val="545454"/>
                  </a:solidFill>
                  <a:latin typeface="Klein"/>
                </a:rPr>
                <a:t>Carga de datos a la tabla de hechos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9097398">
            <a:off x="68785" y="-456404"/>
            <a:ext cx="1919830" cy="1864635"/>
          </a:xfrm>
          <a:custGeom>
            <a:avLst/>
            <a:gdLst/>
            <a:ahLst/>
            <a:cxnLst/>
            <a:rect r="r" b="b" t="t" l="l"/>
            <a:pathLst>
              <a:path h="1864635" w="1919830">
                <a:moveTo>
                  <a:pt x="0" y="0"/>
                </a:moveTo>
                <a:lnTo>
                  <a:pt x="1919830" y="0"/>
                </a:lnTo>
                <a:lnTo>
                  <a:pt x="1919830" y="1864635"/>
                </a:lnTo>
                <a:lnTo>
                  <a:pt x="0" y="18646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6678">
            <a:off x="-1284530" y="6758884"/>
            <a:ext cx="7648407" cy="3045457"/>
          </a:xfrm>
          <a:custGeom>
            <a:avLst/>
            <a:gdLst/>
            <a:ahLst/>
            <a:cxnLst/>
            <a:rect r="r" b="b" t="t" l="l"/>
            <a:pathLst>
              <a:path h="3045457" w="7648407">
                <a:moveTo>
                  <a:pt x="0" y="0"/>
                </a:moveTo>
                <a:lnTo>
                  <a:pt x="7648406" y="0"/>
                </a:lnTo>
                <a:lnTo>
                  <a:pt x="7648406" y="3045457"/>
                </a:lnTo>
                <a:lnTo>
                  <a:pt x="0" y="3045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46678">
            <a:off x="573070" y="-792619"/>
            <a:ext cx="7248815" cy="7623036"/>
          </a:xfrm>
          <a:custGeom>
            <a:avLst/>
            <a:gdLst/>
            <a:ahLst/>
            <a:cxnLst/>
            <a:rect r="r" b="b" t="t" l="l"/>
            <a:pathLst>
              <a:path h="7623036" w="7248815">
                <a:moveTo>
                  <a:pt x="0" y="0"/>
                </a:moveTo>
                <a:lnTo>
                  <a:pt x="7248815" y="0"/>
                </a:lnTo>
                <a:lnTo>
                  <a:pt x="7248815" y="7623036"/>
                </a:lnTo>
                <a:lnTo>
                  <a:pt x="0" y="76230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233307" y="1296795"/>
            <a:ext cx="10750086" cy="7298513"/>
            <a:chOff x="0" y="0"/>
            <a:chExt cx="14333449" cy="973135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9050"/>
              <a:ext cx="14333449" cy="47906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3678"/>
                </a:lnSpc>
              </a:pPr>
              <a:r>
                <a:rPr lang="en-US" sz="12435">
                  <a:solidFill>
                    <a:srgbClr val="545454"/>
                  </a:solidFill>
                  <a:latin typeface="Bodoni FLF Bold"/>
                </a:rPr>
                <a:t>Operaciones OLAP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5671126"/>
              <a:ext cx="14333449" cy="4060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77"/>
                </a:lnSpc>
              </a:pPr>
              <a:r>
                <a:rPr lang="en-US" sz="2519">
                  <a:solidFill>
                    <a:srgbClr val="545454"/>
                  </a:solidFill>
                  <a:latin typeface="Klein Bold"/>
                </a:rPr>
                <a:t>Slice: </a:t>
              </a:r>
              <a:r>
                <a:rPr lang="en-US" sz="2519">
                  <a:solidFill>
                    <a:srgbClr val="545454"/>
                  </a:solidFill>
                  <a:latin typeface="Klein"/>
                </a:rPr>
                <a:t>distribución de suicidios por sexo.</a:t>
              </a:r>
            </a:p>
            <a:p>
              <a:pPr marL="0" indent="0" lvl="0">
                <a:lnSpc>
                  <a:spcPts val="3477"/>
                </a:lnSpc>
              </a:pPr>
            </a:p>
            <a:p>
              <a:pPr marL="0" indent="0" lvl="0">
                <a:lnSpc>
                  <a:spcPts val="3477"/>
                </a:lnSpc>
              </a:pPr>
              <a:r>
                <a:rPr lang="en-US" sz="2519">
                  <a:solidFill>
                    <a:srgbClr val="545454"/>
                  </a:solidFill>
                  <a:latin typeface="Klein Bold"/>
                </a:rPr>
                <a:t>Drill Down: </a:t>
              </a:r>
              <a:r>
                <a:rPr lang="en-US" sz="2519">
                  <a:solidFill>
                    <a:srgbClr val="545454"/>
                  </a:solidFill>
                  <a:latin typeface="Klein"/>
                </a:rPr>
                <a:t>distribución de suicidios por año y luego mensual, diaria o por período.</a:t>
              </a:r>
            </a:p>
            <a:p>
              <a:pPr marL="0" indent="0" lvl="0">
                <a:lnSpc>
                  <a:spcPts val="3477"/>
                </a:lnSpc>
              </a:pPr>
            </a:p>
            <a:p>
              <a:pPr marL="0" indent="0" lvl="0">
                <a:lnSpc>
                  <a:spcPts val="3477"/>
                </a:lnSpc>
              </a:pPr>
              <a:r>
                <a:rPr lang="en-US" sz="2519">
                  <a:solidFill>
                    <a:srgbClr val="545454"/>
                  </a:solidFill>
                  <a:latin typeface="Klein Bold"/>
                </a:rPr>
                <a:t>Roll Up: </a:t>
              </a:r>
              <a:r>
                <a:rPr lang="en-US" sz="2519">
                  <a:solidFill>
                    <a:srgbClr val="545454"/>
                  </a:solidFill>
                  <a:latin typeface="Klein"/>
                </a:rPr>
                <a:t>distribución de suicidios en una provincia en vez de una localidad.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080255">
            <a:off x="13931286" y="5331809"/>
            <a:ext cx="5066737" cy="4921068"/>
          </a:xfrm>
          <a:custGeom>
            <a:avLst/>
            <a:gdLst/>
            <a:ahLst/>
            <a:cxnLst/>
            <a:rect r="r" b="b" t="t" l="l"/>
            <a:pathLst>
              <a:path h="4921068" w="5066737">
                <a:moveTo>
                  <a:pt x="0" y="0"/>
                </a:moveTo>
                <a:lnTo>
                  <a:pt x="5066736" y="0"/>
                </a:lnTo>
                <a:lnTo>
                  <a:pt x="5066736" y="4921067"/>
                </a:lnTo>
                <a:lnTo>
                  <a:pt x="0" y="49210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097398">
            <a:off x="68785" y="-456404"/>
            <a:ext cx="1919830" cy="1864635"/>
          </a:xfrm>
          <a:custGeom>
            <a:avLst/>
            <a:gdLst/>
            <a:ahLst/>
            <a:cxnLst/>
            <a:rect r="r" b="b" t="t" l="l"/>
            <a:pathLst>
              <a:path h="1864635" w="1919830">
                <a:moveTo>
                  <a:pt x="0" y="0"/>
                </a:moveTo>
                <a:lnTo>
                  <a:pt x="1919830" y="0"/>
                </a:lnTo>
                <a:lnTo>
                  <a:pt x="1919830" y="1864635"/>
                </a:lnTo>
                <a:lnTo>
                  <a:pt x="0" y="18646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525630"/>
            <a:ext cx="12380332" cy="5096965"/>
          </a:xfrm>
          <a:custGeom>
            <a:avLst/>
            <a:gdLst/>
            <a:ahLst/>
            <a:cxnLst/>
            <a:rect r="r" b="b" t="t" l="l"/>
            <a:pathLst>
              <a:path h="5096965" w="12380332">
                <a:moveTo>
                  <a:pt x="0" y="0"/>
                </a:moveTo>
                <a:lnTo>
                  <a:pt x="12380332" y="0"/>
                </a:lnTo>
                <a:lnTo>
                  <a:pt x="12380332" y="5096965"/>
                </a:lnTo>
                <a:lnTo>
                  <a:pt x="0" y="50969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98057" y="2600171"/>
            <a:ext cx="8115300" cy="1677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1292" indent="-340646" lvl="1">
              <a:lnSpc>
                <a:spcPts val="4417"/>
              </a:lnSpc>
              <a:spcBef>
                <a:spcPct val="0"/>
              </a:spcBef>
              <a:buFont typeface="Arial"/>
              <a:buChar char="•"/>
            </a:pPr>
            <a:r>
              <a:rPr lang="en-US" sz="3155" strike="noStrike" u="none">
                <a:solidFill>
                  <a:srgbClr val="545454"/>
                </a:solidFill>
                <a:latin typeface="Klein Bold"/>
              </a:rPr>
              <a:t>Cómo: </a:t>
            </a:r>
            <a:r>
              <a:rPr lang="en-US" sz="3155" u="none">
                <a:solidFill>
                  <a:srgbClr val="545454"/>
                </a:solidFill>
                <a:latin typeface="Klein"/>
              </a:rPr>
              <a:t>mediante un proceso de ETL</a:t>
            </a:r>
          </a:p>
          <a:p>
            <a:pPr algn="l" marL="681292" indent="-340646" lvl="1">
              <a:lnSpc>
                <a:spcPts val="4417"/>
              </a:lnSpc>
              <a:spcBef>
                <a:spcPct val="0"/>
              </a:spcBef>
              <a:buFont typeface="Arial"/>
              <a:buChar char="•"/>
            </a:pPr>
            <a:r>
              <a:rPr lang="en-US" sz="3155" strike="noStrike" u="none">
                <a:solidFill>
                  <a:srgbClr val="545454"/>
                </a:solidFill>
                <a:latin typeface="Klein Bold"/>
              </a:rPr>
              <a:t>Cuándo:</a:t>
            </a:r>
            <a:r>
              <a:rPr lang="en-US" sz="3155" u="none">
                <a:solidFill>
                  <a:srgbClr val="545454"/>
                </a:solidFill>
                <a:latin typeface="Klein Bold"/>
              </a:rPr>
              <a:t> </a:t>
            </a:r>
            <a:r>
              <a:rPr lang="en-US" sz="3155" u="none">
                <a:solidFill>
                  <a:srgbClr val="545454"/>
                </a:solidFill>
                <a:latin typeface="Klein"/>
              </a:rPr>
              <a:t>cuatrimestral</a:t>
            </a:r>
          </a:p>
          <a:p>
            <a:pPr algn="l" marL="681292" indent="-340646" lvl="1">
              <a:lnSpc>
                <a:spcPts val="4417"/>
              </a:lnSpc>
              <a:spcBef>
                <a:spcPct val="0"/>
              </a:spcBef>
              <a:buFont typeface="Arial"/>
              <a:buChar char="•"/>
            </a:pPr>
            <a:r>
              <a:rPr lang="en-US" sz="3155" strike="noStrike" u="none">
                <a:solidFill>
                  <a:srgbClr val="545454"/>
                </a:solidFill>
                <a:latin typeface="Klein Bold"/>
              </a:rPr>
              <a:t>Contexto:</a:t>
            </a:r>
            <a:r>
              <a:rPr lang="en-US" sz="3155" u="none">
                <a:solidFill>
                  <a:srgbClr val="545454"/>
                </a:solidFill>
                <a:latin typeface="Klein Bold"/>
              </a:rPr>
              <a:t> </a:t>
            </a:r>
            <a:r>
              <a:rPr lang="en-US" sz="3155" u="none">
                <a:solidFill>
                  <a:srgbClr val="545454"/>
                </a:solidFill>
                <a:latin typeface="Klein"/>
              </a:rPr>
              <a:t>fuera de línea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98057" y="1167260"/>
            <a:ext cx="7645943" cy="1265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950"/>
              </a:lnSpc>
            </a:pPr>
            <a:r>
              <a:rPr lang="en-US" sz="8950" strike="noStrike" u="none">
                <a:solidFill>
                  <a:srgbClr val="545454"/>
                </a:solidFill>
                <a:latin typeface="Bodoni FLF Bold"/>
              </a:rPr>
              <a:t>Mantenimiento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33116">
            <a:off x="-1862221" y="2543128"/>
            <a:ext cx="4455650" cy="4455650"/>
          </a:xfrm>
          <a:custGeom>
            <a:avLst/>
            <a:gdLst/>
            <a:ahLst/>
            <a:cxnLst/>
            <a:rect r="r" b="b" t="t" l="l"/>
            <a:pathLst>
              <a:path h="4455650" w="4455650">
                <a:moveTo>
                  <a:pt x="0" y="0"/>
                </a:moveTo>
                <a:lnTo>
                  <a:pt x="4455650" y="0"/>
                </a:lnTo>
                <a:lnTo>
                  <a:pt x="4455650" y="4455650"/>
                </a:lnTo>
                <a:lnTo>
                  <a:pt x="0" y="4455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39448" y="72009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5604" y="2388888"/>
            <a:ext cx="15679134" cy="4135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407"/>
              </a:lnSpc>
            </a:pPr>
            <a:r>
              <a:rPr lang="en-US" sz="23148" strike="noStrike">
                <a:solidFill>
                  <a:srgbClr val="C3B5A3"/>
                </a:solidFill>
                <a:latin typeface="Bodoni FLF Bold"/>
              </a:rPr>
              <a:t>Reportes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329418"/>
            <a:ext cx="7683500" cy="5628164"/>
          </a:xfrm>
          <a:custGeom>
            <a:avLst/>
            <a:gdLst/>
            <a:ahLst/>
            <a:cxnLst/>
            <a:rect r="r" b="b" t="t" l="l"/>
            <a:pathLst>
              <a:path h="5628164" w="7683500">
                <a:moveTo>
                  <a:pt x="0" y="0"/>
                </a:moveTo>
                <a:lnTo>
                  <a:pt x="7683500" y="0"/>
                </a:lnTo>
                <a:lnTo>
                  <a:pt x="7683500" y="5628164"/>
                </a:lnTo>
                <a:lnTo>
                  <a:pt x="0" y="56281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7683500" y="714168"/>
            <a:ext cx="10604549" cy="46484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7916541" y="5315378"/>
            <a:ext cx="9342759" cy="1721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92"/>
              </a:lnSpc>
              <a:spcBef>
                <a:spcPct val="0"/>
              </a:spcBef>
            </a:pPr>
            <a:r>
              <a:rPr lang="en-US" sz="3826" strike="noStrike" u="none">
                <a:solidFill>
                  <a:srgbClr val="545454"/>
                </a:solidFill>
                <a:latin typeface="Klein"/>
              </a:rPr>
              <a:t>El suicidio es un tema de salud que requiere un abordaje comunitario y responsable.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16541" y="3141944"/>
            <a:ext cx="9342759" cy="1716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709"/>
              </a:lnSpc>
              <a:spcBef>
                <a:spcPct val="0"/>
              </a:spcBef>
            </a:pPr>
            <a:r>
              <a:rPr lang="en-US" sz="13011" strike="noStrike" u="none">
                <a:solidFill>
                  <a:srgbClr val="545454"/>
                </a:solidFill>
                <a:latin typeface="Bodoni FLF Bold"/>
              </a:rPr>
              <a:t>Conclusiones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DF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121374">
            <a:off x="-1210493" y="-794000"/>
            <a:ext cx="3920809" cy="4578440"/>
          </a:xfrm>
          <a:custGeom>
            <a:avLst/>
            <a:gdLst/>
            <a:ahLst/>
            <a:cxnLst/>
            <a:rect r="r" b="b" t="t" l="l"/>
            <a:pathLst>
              <a:path h="4578440" w="3920809">
                <a:moveTo>
                  <a:pt x="0" y="0"/>
                </a:moveTo>
                <a:lnTo>
                  <a:pt x="3920810" y="0"/>
                </a:lnTo>
                <a:lnTo>
                  <a:pt x="3920810" y="4578440"/>
                </a:lnTo>
                <a:lnTo>
                  <a:pt x="0" y="4578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39494">
            <a:off x="1042214" y="-1026293"/>
            <a:ext cx="4296235" cy="4624128"/>
          </a:xfrm>
          <a:custGeom>
            <a:avLst/>
            <a:gdLst/>
            <a:ahLst/>
            <a:cxnLst/>
            <a:rect r="r" b="b" t="t" l="l"/>
            <a:pathLst>
              <a:path h="4624128" w="4296235">
                <a:moveTo>
                  <a:pt x="0" y="0"/>
                </a:moveTo>
                <a:lnTo>
                  <a:pt x="4296235" y="0"/>
                </a:lnTo>
                <a:lnTo>
                  <a:pt x="4296235" y="4624128"/>
                </a:lnTo>
                <a:lnTo>
                  <a:pt x="0" y="4624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9912" y="1100891"/>
            <a:ext cx="2778978" cy="2617292"/>
          </a:xfrm>
          <a:custGeom>
            <a:avLst/>
            <a:gdLst/>
            <a:ahLst/>
            <a:cxnLst/>
            <a:rect r="r" b="b" t="t" l="l"/>
            <a:pathLst>
              <a:path h="2617292" w="2778978">
                <a:moveTo>
                  <a:pt x="0" y="0"/>
                </a:moveTo>
                <a:lnTo>
                  <a:pt x="2778978" y="0"/>
                </a:lnTo>
                <a:lnTo>
                  <a:pt x="2778978" y="2617291"/>
                </a:lnTo>
                <a:lnTo>
                  <a:pt x="0" y="26172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020668" y="3500799"/>
            <a:ext cx="6123332" cy="3595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637"/>
              </a:lnSpc>
            </a:pPr>
            <a:r>
              <a:rPr lang="en-US" sz="12398">
                <a:solidFill>
                  <a:srgbClr val="545454"/>
                </a:solidFill>
                <a:latin typeface="Bodoni FLF Bold"/>
              </a:rPr>
              <a:t>¡Muchas gracias!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500248" y="4126328"/>
            <a:ext cx="6175269" cy="2502561"/>
            <a:chOff x="0" y="0"/>
            <a:chExt cx="8233692" cy="333674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28575"/>
              <a:ext cx="8233692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550"/>
                </a:lnSpc>
              </a:pPr>
              <a:r>
                <a:rPr lang="en-US" sz="3500">
                  <a:solidFill>
                    <a:srgbClr val="545454"/>
                  </a:solidFill>
                  <a:latin typeface="Open Sans 1 Italics"/>
                </a:rPr>
                <a:t>¿Preguntas?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146633"/>
              <a:ext cx="8233692" cy="21901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300"/>
                </a:lnSpc>
              </a:pPr>
              <a:r>
                <a:rPr lang="en-US" sz="2200">
                  <a:solidFill>
                    <a:srgbClr val="898989"/>
                  </a:solidFill>
                  <a:latin typeface="Open Sans 1"/>
                </a:rPr>
                <a:t>Asistencia telefónica gratuita a personas en crisis o con riesgo de suicidio 135 desde Bs. As. ó bien 011-5275-1135 ó 0800-345-1435 desde todo el país.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603247">
            <a:off x="12874465" y="7683270"/>
            <a:ext cx="3166673" cy="3561698"/>
          </a:xfrm>
          <a:custGeom>
            <a:avLst/>
            <a:gdLst/>
            <a:ahLst/>
            <a:cxnLst/>
            <a:rect r="r" b="b" t="t" l="l"/>
            <a:pathLst>
              <a:path h="3561698" w="3166673">
                <a:moveTo>
                  <a:pt x="0" y="0"/>
                </a:moveTo>
                <a:lnTo>
                  <a:pt x="3166674" y="0"/>
                </a:lnTo>
                <a:lnTo>
                  <a:pt x="3166674" y="3561699"/>
                </a:lnTo>
                <a:lnTo>
                  <a:pt x="0" y="35616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390559" y="5294027"/>
            <a:ext cx="5342648" cy="5739173"/>
          </a:xfrm>
          <a:custGeom>
            <a:avLst/>
            <a:gdLst/>
            <a:ahLst/>
            <a:cxnLst/>
            <a:rect r="r" b="b" t="t" l="l"/>
            <a:pathLst>
              <a:path h="5739173" w="5342648">
                <a:moveTo>
                  <a:pt x="0" y="0"/>
                </a:moveTo>
                <a:lnTo>
                  <a:pt x="5342648" y="0"/>
                </a:lnTo>
                <a:lnTo>
                  <a:pt x="5342648" y="5739173"/>
                </a:lnTo>
                <a:lnTo>
                  <a:pt x="0" y="57391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DAFyw0HKeOk</dc:identifier>
  <dcterms:modified xsi:type="dcterms:W3CDTF">2011-08-01T06:04:30Z</dcterms:modified>
  <cp:revision>1</cp:revision>
  <dc:title>Suicidios 2023</dc:title>
</cp:coreProperties>
</file>